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70" r:id="rId2"/>
    <p:sldId id="385" r:id="rId3"/>
    <p:sldId id="371" r:id="rId4"/>
    <p:sldId id="270" r:id="rId5"/>
    <p:sldId id="271" r:id="rId6"/>
    <p:sldId id="272" r:id="rId7"/>
    <p:sldId id="273" r:id="rId8"/>
    <p:sldId id="299" r:id="rId9"/>
    <p:sldId id="275" r:id="rId10"/>
    <p:sldId id="276" r:id="rId11"/>
    <p:sldId id="277" r:id="rId12"/>
    <p:sldId id="278" r:id="rId13"/>
    <p:sldId id="279" r:id="rId14"/>
    <p:sldId id="280" r:id="rId15"/>
    <p:sldId id="372" r:id="rId16"/>
    <p:sldId id="281" r:id="rId17"/>
    <p:sldId id="282" r:id="rId18"/>
    <p:sldId id="283" r:id="rId19"/>
    <p:sldId id="284" r:id="rId20"/>
    <p:sldId id="285" r:id="rId21"/>
    <p:sldId id="384" r:id="rId22"/>
    <p:sldId id="327" r:id="rId23"/>
    <p:sldId id="328" r:id="rId24"/>
    <p:sldId id="329" r:id="rId25"/>
    <p:sldId id="330" r:id="rId26"/>
    <p:sldId id="331" r:id="rId27"/>
    <p:sldId id="332" r:id="rId28"/>
    <p:sldId id="375" r:id="rId29"/>
    <p:sldId id="335" r:id="rId30"/>
    <p:sldId id="336" r:id="rId31"/>
    <p:sldId id="337" r:id="rId32"/>
    <p:sldId id="338" r:id="rId33"/>
    <p:sldId id="376" r:id="rId34"/>
    <p:sldId id="340" r:id="rId35"/>
    <p:sldId id="341" r:id="rId36"/>
    <p:sldId id="342" r:id="rId37"/>
    <p:sldId id="343" r:id="rId38"/>
    <p:sldId id="378" r:id="rId39"/>
    <p:sldId id="358" r:id="rId40"/>
    <p:sldId id="345" r:id="rId41"/>
    <p:sldId id="377" r:id="rId42"/>
    <p:sldId id="346" r:id="rId43"/>
    <p:sldId id="347" r:id="rId44"/>
    <p:sldId id="379" r:id="rId45"/>
    <p:sldId id="356" r:id="rId46"/>
    <p:sldId id="357" r:id="rId47"/>
    <p:sldId id="349" r:id="rId48"/>
    <p:sldId id="350" r:id="rId49"/>
    <p:sldId id="380" r:id="rId50"/>
    <p:sldId id="351" r:id="rId51"/>
    <p:sldId id="352" r:id="rId52"/>
    <p:sldId id="359" r:id="rId53"/>
    <p:sldId id="381" r:id="rId54"/>
    <p:sldId id="360" r:id="rId55"/>
    <p:sldId id="361" r:id="rId56"/>
    <p:sldId id="362" r:id="rId57"/>
    <p:sldId id="363" r:id="rId58"/>
    <p:sldId id="364" r:id="rId59"/>
    <p:sldId id="365" r:id="rId60"/>
    <p:sldId id="366" r:id="rId61"/>
    <p:sldId id="383" r:id="rId62"/>
    <p:sldId id="367" r:id="rId63"/>
    <p:sldId id="382" r:id="rId64"/>
    <p:sldId id="320" r:id="rId65"/>
    <p:sldId id="321" r:id="rId66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81" autoAdjust="0"/>
    <p:restoredTop sz="94660"/>
  </p:normalViewPr>
  <p:slideViewPr>
    <p:cSldViewPr snapToGrid="0">
      <p:cViewPr>
        <p:scale>
          <a:sx n="68" d="100"/>
          <a:sy n="68" d="100"/>
        </p:scale>
        <p:origin x="696" y="20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DBAA0-2260-4E3F-ABEE-BAF8AEBB0A68}" type="datetimeFigureOut">
              <a:rPr lang="zh-TW" altLang="en-US" smtClean="0"/>
              <a:t>2017/6/18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6A9D17-FC3F-478B-A4D9-1F6FBC43FA4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171141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DBAA0-2260-4E3F-ABEE-BAF8AEBB0A68}" type="datetimeFigureOut">
              <a:rPr lang="zh-TW" altLang="en-US" smtClean="0"/>
              <a:t>2017/6/18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6A9D17-FC3F-478B-A4D9-1F6FBC43FA4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180830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DBAA0-2260-4E3F-ABEE-BAF8AEBB0A68}" type="datetimeFigureOut">
              <a:rPr lang="zh-TW" altLang="en-US" smtClean="0"/>
              <a:t>2017/6/18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6A9D17-FC3F-478B-A4D9-1F6FBC43FA4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708805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DBAA0-2260-4E3F-ABEE-BAF8AEBB0A68}" type="datetimeFigureOut">
              <a:rPr lang="zh-TW" altLang="en-US" smtClean="0"/>
              <a:t>2017/6/18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6A9D17-FC3F-478B-A4D9-1F6FBC43FA4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736819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DBAA0-2260-4E3F-ABEE-BAF8AEBB0A68}" type="datetimeFigureOut">
              <a:rPr lang="zh-TW" altLang="en-US" smtClean="0"/>
              <a:t>2017/6/18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6A9D17-FC3F-478B-A4D9-1F6FBC43FA4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185503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DBAA0-2260-4E3F-ABEE-BAF8AEBB0A68}" type="datetimeFigureOut">
              <a:rPr lang="zh-TW" altLang="en-US" smtClean="0"/>
              <a:t>2017/6/18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6A9D17-FC3F-478B-A4D9-1F6FBC43FA4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146608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DBAA0-2260-4E3F-ABEE-BAF8AEBB0A68}" type="datetimeFigureOut">
              <a:rPr lang="zh-TW" altLang="en-US" smtClean="0"/>
              <a:t>2017/6/18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6A9D17-FC3F-478B-A4D9-1F6FBC43FA4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97204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DBAA0-2260-4E3F-ABEE-BAF8AEBB0A68}" type="datetimeFigureOut">
              <a:rPr lang="zh-TW" altLang="en-US" smtClean="0"/>
              <a:t>2017/6/18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6A9D17-FC3F-478B-A4D9-1F6FBC43FA4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177065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DBAA0-2260-4E3F-ABEE-BAF8AEBB0A68}" type="datetimeFigureOut">
              <a:rPr lang="zh-TW" altLang="en-US" smtClean="0"/>
              <a:t>2017/6/18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6A9D17-FC3F-478B-A4D9-1F6FBC43FA4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686939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DBAA0-2260-4E3F-ABEE-BAF8AEBB0A68}" type="datetimeFigureOut">
              <a:rPr lang="zh-TW" altLang="en-US" smtClean="0"/>
              <a:t>2017/6/18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6A9D17-FC3F-478B-A4D9-1F6FBC43FA4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066610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DBAA0-2260-4E3F-ABEE-BAF8AEBB0A68}" type="datetimeFigureOut">
              <a:rPr lang="zh-TW" altLang="en-US" smtClean="0"/>
              <a:t>2017/6/18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6A9D17-FC3F-478B-A4D9-1F6FBC43FA4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358755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ADBAA0-2260-4E3F-ABEE-BAF8AEBB0A68}" type="datetimeFigureOut">
              <a:rPr lang="zh-TW" altLang="en-US" smtClean="0"/>
              <a:t>2017/6/18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6A9D17-FC3F-478B-A4D9-1F6FBC43FA4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578615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838200" y="2651125"/>
            <a:ext cx="10515600" cy="1325563"/>
          </a:xfrm>
        </p:spPr>
        <p:txBody>
          <a:bodyPr/>
          <a:lstStyle/>
          <a:p>
            <a:pPr algn="ctr"/>
            <a:r>
              <a:rPr lang="en-US" altLang="zh-TW" dirty="0"/>
              <a:t>4-1. </a:t>
            </a:r>
            <a:r>
              <a:rPr lang="en-US" altLang="zh-TW" dirty="0" err="1"/>
              <a:t>led_test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710980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7462" y="914400"/>
            <a:ext cx="7077075" cy="50292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7216048" y="5550664"/>
            <a:ext cx="771181" cy="288775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256555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7462" y="914400"/>
            <a:ext cx="7077075" cy="50292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7216048" y="5550664"/>
            <a:ext cx="771181" cy="288775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3534578" y="1836144"/>
            <a:ext cx="771181" cy="288775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2557462" y="3819180"/>
            <a:ext cx="7077075" cy="288775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3235286" y="146681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>
                <a:solidFill>
                  <a:srgbClr val="FF0000"/>
                </a:solidFill>
              </a:rPr>
              <a:t>1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2255776" y="344984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</a:rPr>
              <a:t>2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7065205" y="518133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</a:rPr>
              <a:t>3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81350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7462" y="914400"/>
            <a:ext cx="7077075" cy="50292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7927248" y="5569137"/>
            <a:ext cx="771181" cy="288775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950906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3725" y="2905125"/>
            <a:ext cx="5924550" cy="104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5658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4675" y="1295400"/>
            <a:ext cx="5962650" cy="42672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8232047" y="5181210"/>
            <a:ext cx="771181" cy="288775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624758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838200" y="2651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zh-TW" altLang="en-US"/>
              <a:t>建立</a:t>
            </a:r>
            <a:r>
              <a:rPr lang="zh-TW" altLang="en-US" smtClean="0"/>
              <a:t>底板選擇開發版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954528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563" y="0"/>
            <a:ext cx="11307618" cy="6798032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510447" y="1828801"/>
            <a:ext cx="930426" cy="212436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3479" y="2336801"/>
            <a:ext cx="3345735" cy="1947752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1440873" y="172732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>
                <a:solidFill>
                  <a:srgbClr val="FF0000"/>
                </a:solidFill>
              </a:rPr>
              <a:t>1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5537201" y="391522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</a:rPr>
              <a:t>2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5838887" y="3993669"/>
            <a:ext cx="645040" cy="190404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55100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05000" y="-1571625"/>
            <a:ext cx="16002000" cy="1000125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2186" y="1791710"/>
            <a:ext cx="2476500" cy="290512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2022186" y="2142836"/>
            <a:ext cx="2476500" cy="249382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6328414" y="3022600"/>
            <a:ext cx="2097458" cy="221672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8481593" y="2579438"/>
            <a:ext cx="2002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>
                <a:solidFill>
                  <a:srgbClr val="FF0000"/>
                </a:solidFill>
              </a:rPr>
              <a:t>1.Click right button</a:t>
            </a:r>
            <a:endParaRPr lang="zh-TW" altLang="en-US" b="1" dirty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5945959" y="2932667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</a:rPr>
              <a:t>2</a:t>
            </a:r>
            <a:endParaRPr lang="zh-TW" altLang="en-US" b="1" dirty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4597702" y="2082861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>
                <a:solidFill>
                  <a:srgbClr val="FF0000"/>
                </a:solidFill>
              </a:rPr>
              <a:t>3</a:t>
            </a:r>
            <a:endParaRPr lang="zh-TW" altLang="en-US" b="1" dirty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7047683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71" y="0"/>
            <a:ext cx="10938164" cy="6836353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7028873" y="2124364"/>
            <a:ext cx="2199057" cy="1089891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文字方塊 3"/>
          <p:cNvSpPr txBox="1"/>
          <p:nvPr/>
        </p:nvSpPr>
        <p:spPr>
          <a:xfrm>
            <a:off x="9227930" y="2775648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>
                <a:solidFill>
                  <a:srgbClr val="FF0000"/>
                </a:solidFill>
              </a:rPr>
              <a:t>1.Double click</a:t>
            </a:r>
            <a:endParaRPr lang="zh-TW" altLang="en-US" b="1" dirty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008909" y="1454729"/>
            <a:ext cx="475673" cy="170872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1707223" y="1256269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ea typeface="Cambria Math" panose="02040503050406030204" pitchFamily="18" charset="0"/>
              </a:rPr>
              <a:t>2</a:t>
            </a:r>
            <a:endParaRPr lang="zh-TW" altLang="en-US" b="1" dirty="0">
              <a:solidFill>
                <a:srgbClr val="FF0000"/>
              </a:solidFill>
              <a:ea typeface="標楷體" panose="03000509000000000000" pitchFamily="65" charset="-120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6746" y="1661680"/>
            <a:ext cx="1147110" cy="1044575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2246745" y="2535383"/>
            <a:ext cx="1147111" cy="170872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/>
          <p:cNvSpPr txBox="1"/>
          <p:nvPr/>
        </p:nvSpPr>
        <p:spPr>
          <a:xfrm>
            <a:off x="1937044" y="242380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>
                <a:solidFill>
                  <a:srgbClr val="FF0000"/>
                </a:solidFill>
                <a:ea typeface="標楷體" panose="03000509000000000000" pitchFamily="65" charset="-120"/>
              </a:rPr>
              <a:t>3</a:t>
            </a:r>
            <a:endParaRPr lang="zh-TW" altLang="en-US" b="1" dirty="0">
              <a:solidFill>
                <a:srgbClr val="FF0000"/>
              </a:solidFill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6814786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223" y="412968"/>
            <a:ext cx="11530206" cy="6203491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6180390" y="1508839"/>
            <a:ext cx="1147111" cy="170872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1274" y="1847512"/>
            <a:ext cx="6169594" cy="3865152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7463757" y="5459737"/>
            <a:ext cx="558809" cy="173311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7172651" y="5177060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ea typeface="Cambria Math" panose="02040503050406030204" pitchFamily="18" charset="0"/>
              </a:rPr>
              <a:t>2</a:t>
            </a:r>
            <a:endParaRPr lang="zh-TW" altLang="en-US" b="1" dirty="0">
              <a:solidFill>
                <a:srgbClr val="FF0000"/>
              </a:solidFill>
              <a:ea typeface="標楷體" panose="03000509000000000000" pitchFamily="65" charset="-12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7327501" y="124027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ea typeface="Cambria Math" panose="02040503050406030204" pitchFamily="18" charset="0"/>
              </a:rPr>
              <a:t>1</a:t>
            </a:r>
            <a:endParaRPr lang="zh-TW" altLang="en-US" b="1" dirty="0">
              <a:solidFill>
                <a:srgbClr val="FF0000"/>
              </a:solidFill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0399855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3654" y="0"/>
            <a:ext cx="38846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6751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444" y="108332"/>
            <a:ext cx="11459307" cy="6165346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9527440" y="1724500"/>
            <a:ext cx="798380" cy="363092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432544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838200" y="2651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zh-TW" altLang="en-US" dirty="0" smtClean="0"/>
              <a:t>建</a:t>
            </a:r>
            <a:r>
              <a:rPr lang="zh-TW" altLang="en-US" dirty="0"/>
              <a:t>立</a:t>
            </a:r>
            <a:r>
              <a:rPr lang="zh-TW" altLang="en-US" dirty="0" smtClean="0"/>
              <a:t>空</a:t>
            </a:r>
            <a:r>
              <a:rPr lang="en-US" altLang="zh-TW" dirty="0"/>
              <a:t>IP package</a:t>
            </a:r>
          </a:p>
        </p:txBody>
      </p:sp>
    </p:spTree>
    <p:extLst>
      <p:ext uri="{BB962C8B-B14F-4D97-AF65-F5344CB8AC3E}">
        <p14:creationId xmlns:p14="http://schemas.microsoft.com/office/powerpoint/2010/main" val="40514693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966719" y="847511"/>
            <a:ext cx="2353255" cy="263837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665033" y="84751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ea typeface="Cambria Math" panose="02040503050406030204" pitchFamily="18" charset="0"/>
              </a:rPr>
              <a:t>1</a:t>
            </a:r>
            <a:endParaRPr lang="zh-TW" altLang="en-US" b="1" dirty="0">
              <a:solidFill>
                <a:srgbClr val="FF0000"/>
              </a:solidFill>
              <a:ea typeface="標楷體" panose="03000509000000000000" pitchFamily="65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9974" y="1303793"/>
            <a:ext cx="6066913" cy="4644569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7259562" y="5571912"/>
            <a:ext cx="576144" cy="252114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/>
          <p:cNvSpPr txBox="1"/>
          <p:nvPr/>
        </p:nvSpPr>
        <p:spPr>
          <a:xfrm>
            <a:off x="6957876" y="551330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>
                <a:solidFill>
                  <a:srgbClr val="FF0000"/>
                </a:solidFill>
                <a:ea typeface="標楷體" panose="03000509000000000000" pitchFamily="65" charset="-120"/>
              </a:rPr>
              <a:t>2</a:t>
            </a:r>
            <a:endParaRPr lang="zh-TW" altLang="en-US" b="1" dirty="0">
              <a:solidFill>
                <a:srgbClr val="FF0000"/>
              </a:solidFill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3869136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5112" y="909637"/>
            <a:ext cx="6581775" cy="503872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3147212" y="4195622"/>
            <a:ext cx="5827976" cy="348243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5731614" y="372453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ea typeface="Cambria Math" panose="02040503050406030204" pitchFamily="18" charset="0"/>
              </a:rPr>
              <a:t>3</a:t>
            </a:r>
            <a:endParaRPr lang="zh-TW" altLang="en-US" b="1" dirty="0">
              <a:solidFill>
                <a:srgbClr val="FF0000"/>
              </a:solidFill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2299675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6171766" y="5124089"/>
            <a:ext cx="798380" cy="215661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5731614" y="372453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ea typeface="Cambria Math" panose="02040503050406030204" pitchFamily="18" charset="0"/>
              </a:rPr>
              <a:t>3</a:t>
            </a:r>
            <a:endParaRPr lang="zh-TW" altLang="en-US" b="1" dirty="0">
              <a:solidFill>
                <a:srgbClr val="FF0000"/>
              </a:solidFill>
              <a:ea typeface="標楷體" panose="03000509000000000000" pitchFamily="65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5112" y="909637"/>
            <a:ext cx="6581775" cy="503872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3717737" y="2025746"/>
            <a:ext cx="1107481" cy="143771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6970146" y="5660261"/>
            <a:ext cx="738949" cy="117296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846586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6171766" y="5124089"/>
            <a:ext cx="798380" cy="215661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5731614" y="372453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ea typeface="Cambria Math" panose="02040503050406030204" pitchFamily="18" charset="0"/>
              </a:rPr>
              <a:t>3</a:t>
            </a:r>
            <a:endParaRPr lang="zh-TW" altLang="en-US" b="1" dirty="0">
              <a:solidFill>
                <a:srgbClr val="FF0000"/>
              </a:solidFill>
              <a:ea typeface="標楷體" panose="03000509000000000000" pitchFamily="65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5112" y="909637"/>
            <a:ext cx="6581775" cy="503872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6970146" y="5542671"/>
            <a:ext cx="682679" cy="234886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6171766" y="1927559"/>
            <a:ext cx="3056640" cy="1490890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939793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6171766" y="5124089"/>
            <a:ext cx="798380" cy="215661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5731614" y="372453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ea typeface="Cambria Math" panose="02040503050406030204" pitchFamily="18" charset="0"/>
              </a:rPr>
              <a:t>3</a:t>
            </a:r>
            <a:endParaRPr lang="zh-TW" altLang="en-US" b="1" dirty="0">
              <a:solidFill>
                <a:srgbClr val="FF0000"/>
              </a:solidFill>
              <a:ea typeface="標楷體" panose="03000509000000000000" pitchFamily="65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5112" y="909637"/>
            <a:ext cx="6581775" cy="503872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7678764" y="5598942"/>
            <a:ext cx="789988" cy="211016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4731709" y="3599996"/>
            <a:ext cx="1999809" cy="267002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995897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6171766" y="5124089"/>
            <a:ext cx="798380" cy="215661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5731614" y="372453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ea typeface="Cambria Math" panose="02040503050406030204" pitchFamily="18" charset="0"/>
              </a:rPr>
              <a:t>3</a:t>
            </a:r>
            <a:endParaRPr lang="zh-TW" altLang="en-US" b="1" dirty="0">
              <a:solidFill>
                <a:srgbClr val="FF0000"/>
              </a:solidFill>
              <a:ea typeface="標楷體" panose="03000509000000000000" pitchFamily="65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2912" y="3220059"/>
            <a:ext cx="4689496" cy="1719482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7425545" y="3151448"/>
            <a:ext cx="1999809" cy="267002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6171766" y="1967417"/>
            <a:ext cx="1846819" cy="241211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6033300" y="4638346"/>
            <a:ext cx="537656" cy="186872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978832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838200" y="2651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zh-TW" dirty="0" err="1"/>
              <a:t>IPname.vhd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3322013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6171766" y="5124089"/>
            <a:ext cx="798380" cy="215661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5731614" y="372453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ea typeface="Cambria Math" panose="02040503050406030204" pitchFamily="18" charset="0"/>
              </a:rPr>
              <a:t>3</a:t>
            </a:r>
            <a:endParaRPr lang="zh-TW" altLang="en-US" b="1" dirty="0">
              <a:solidFill>
                <a:srgbClr val="FF0000"/>
              </a:solidFill>
              <a:ea typeface="標楷體" panose="03000509000000000000" pitchFamily="65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"/>
            <a:ext cx="12192000" cy="662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3181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838200" y="2651125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zh-TW" altLang="en-US" dirty="0" smtClean="0"/>
              <a:t>建立專案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dirty="0" smtClean="0"/>
              <a:t>選擇</a:t>
            </a:r>
            <a:r>
              <a:rPr lang="zh-TW" altLang="en-US" dirty="0"/>
              <a:t>開發</a:t>
            </a:r>
            <a:r>
              <a:rPr lang="zh-TW" altLang="en-US" dirty="0" smtClean="0"/>
              <a:t>版 和 </a:t>
            </a:r>
            <a:r>
              <a:rPr lang="en-US" altLang="zh-TW" dirty="0"/>
              <a:t>coding</a:t>
            </a:r>
            <a:r>
              <a:rPr lang="zh-TW" altLang="en-US" dirty="0" smtClean="0"/>
              <a:t>語言</a:t>
            </a:r>
            <a:r>
              <a:rPr lang="en-US" altLang="zh-TW" dirty="0"/>
              <a:t/>
            </a:r>
            <a:br>
              <a:rPr lang="en-US" altLang="zh-TW" dirty="0"/>
            </a:b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804483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6171766" y="5124089"/>
            <a:ext cx="798380" cy="215661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5731614" y="372453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ea typeface="Cambria Math" panose="02040503050406030204" pitchFamily="18" charset="0"/>
              </a:rPr>
              <a:t>3</a:t>
            </a:r>
            <a:endParaRPr lang="zh-TW" altLang="en-US" b="1" dirty="0">
              <a:solidFill>
                <a:srgbClr val="FF0000"/>
              </a:solidFill>
              <a:ea typeface="標楷體" panose="03000509000000000000" pitchFamily="65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"/>
            <a:ext cx="12192000" cy="66294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7078162" y="2268698"/>
            <a:ext cx="4499549" cy="277553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2744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6171766" y="5124089"/>
            <a:ext cx="798380" cy="215661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5731614" y="372453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ea typeface="Cambria Math" panose="02040503050406030204" pitchFamily="18" charset="0"/>
              </a:rPr>
              <a:t>3</a:t>
            </a:r>
            <a:endParaRPr lang="zh-TW" altLang="en-US" b="1" dirty="0">
              <a:solidFill>
                <a:srgbClr val="FF0000"/>
              </a:solidFill>
              <a:ea typeface="標楷體" panose="03000509000000000000" pitchFamily="65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"/>
            <a:ext cx="12192000" cy="66294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6970146" y="3631649"/>
            <a:ext cx="4499549" cy="277553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846693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6171766" y="5124089"/>
            <a:ext cx="798380" cy="215661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5731614" y="372453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ea typeface="Cambria Math" panose="02040503050406030204" pitchFamily="18" charset="0"/>
              </a:rPr>
              <a:t>3</a:t>
            </a:r>
            <a:endParaRPr lang="zh-TW" altLang="en-US" b="1" dirty="0">
              <a:solidFill>
                <a:srgbClr val="FF0000"/>
              </a:solidFill>
              <a:ea typeface="標楷體" panose="03000509000000000000" pitchFamily="65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"/>
            <a:ext cx="12192000" cy="66294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7090117" y="3080825"/>
            <a:ext cx="1055078" cy="182880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25002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838200" y="2651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zh-TW" dirty="0"/>
              <a:t>IPname_S00_AXI.vhd</a:t>
            </a:r>
          </a:p>
        </p:txBody>
      </p:sp>
    </p:spTree>
    <p:extLst>
      <p:ext uri="{BB962C8B-B14F-4D97-AF65-F5344CB8AC3E}">
        <p14:creationId xmlns:p14="http://schemas.microsoft.com/office/powerpoint/2010/main" val="29391516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6171766" y="5124089"/>
            <a:ext cx="798380" cy="215661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5731614" y="372453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ea typeface="Cambria Math" panose="02040503050406030204" pitchFamily="18" charset="0"/>
              </a:rPr>
              <a:t>3</a:t>
            </a:r>
            <a:endParaRPr lang="zh-TW" altLang="en-US" b="1" dirty="0">
              <a:solidFill>
                <a:srgbClr val="FF0000"/>
              </a:solidFill>
              <a:ea typeface="標楷體" panose="03000509000000000000" pitchFamily="65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"/>
            <a:ext cx="12192000" cy="662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261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6171766" y="5124089"/>
            <a:ext cx="798380" cy="215661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5731614" y="372453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ea typeface="Cambria Math" panose="02040503050406030204" pitchFamily="18" charset="0"/>
              </a:rPr>
              <a:t>3</a:t>
            </a:r>
            <a:endParaRPr lang="zh-TW" altLang="en-US" b="1" dirty="0">
              <a:solidFill>
                <a:srgbClr val="FF0000"/>
              </a:solidFill>
              <a:ea typeface="標楷體" panose="03000509000000000000" pitchFamily="65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"/>
            <a:ext cx="12192000" cy="66294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6740537" y="3442586"/>
            <a:ext cx="4499549" cy="277553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706030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6171766" y="5124089"/>
            <a:ext cx="798380" cy="215661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5731614" y="372453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ea typeface="Cambria Math" panose="02040503050406030204" pitchFamily="18" charset="0"/>
              </a:rPr>
              <a:t>3</a:t>
            </a:r>
            <a:endParaRPr lang="zh-TW" altLang="en-US" b="1" dirty="0">
              <a:solidFill>
                <a:srgbClr val="FF0000"/>
              </a:solidFill>
              <a:ea typeface="標楷體" panose="03000509000000000000" pitchFamily="65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"/>
            <a:ext cx="12192000" cy="66294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6740537" y="3070557"/>
            <a:ext cx="4499549" cy="277553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438004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6171766" y="5124089"/>
            <a:ext cx="798380" cy="215661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5731614" y="372453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ea typeface="Cambria Math" panose="02040503050406030204" pitchFamily="18" charset="0"/>
              </a:rPr>
              <a:t>3</a:t>
            </a:r>
            <a:endParaRPr lang="zh-TW" altLang="en-US" b="1" dirty="0">
              <a:solidFill>
                <a:srgbClr val="FF0000"/>
              </a:solidFill>
              <a:ea typeface="標楷體" panose="03000509000000000000" pitchFamily="65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"/>
            <a:ext cx="12192000" cy="66294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6627995" y="2323711"/>
            <a:ext cx="4766836" cy="1770157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9181870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838200" y="2651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zh-TW" altLang="en-US" dirty="0"/>
              <a:t>完成</a:t>
            </a:r>
            <a:r>
              <a:rPr lang="en-US" altLang="zh-TW" dirty="0"/>
              <a:t>IP</a:t>
            </a:r>
          </a:p>
        </p:txBody>
      </p:sp>
    </p:spTree>
    <p:extLst>
      <p:ext uri="{BB962C8B-B14F-4D97-AF65-F5344CB8AC3E}">
        <p14:creationId xmlns:p14="http://schemas.microsoft.com/office/powerpoint/2010/main" val="9998698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6171766" y="5124089"/>
            <a:ext cx="798380" cy="215661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5731614" y="372453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ea typeface="Cambria Math" panose="02040503050406030204" pitchFamily="18" charset="0"/>
              </a:rPr>
              <a:t>3</a:t>
            </a:r>
            <a:endParaRPr lang="zh-TW" altLang="en-US" b="1" dirty="0">
              <a:solidFill>
                <a:srgbClr val="FF0000"/>
              </a:solidFill>
              <a:ea typeface="標楷體" panose="03000509000000000000" pitchFamily="65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"/>
            <a:ext cx="12192000" cy="662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5141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381" y="351079"/>
            <a:ext cx="10393219" cy="6248304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868218" y="1487055"/>
            <a:ext cx="942109" cy="729672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9392285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6171766" y="5124089"/>
            <a:ext cx="798380" cy="215661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5731614" y="372453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ea typeface="Cambria Math" panose="02040503050406030204" pitchFamily="18" charset="0"/>
              </a:rPr>
              <a:t>3</a:t>
            </a:r>
            <a:endParaRPr lang="zh-TW" altLang="en-US" b="1" dirty="0">
              <a:solidFill>
                <a:srgbClr val="FF0000"/>
              </a:solidFill>
              <a:ea typeface="標楷體" panose="03000509000000000000" pitchFamily="65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"/>
            <a:ext cx="12192000" cy="662940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9024" y="2722268"/>
            <a:ext cx="2990850" cy="137160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9497804" y="4902455"/>
            <a:ext cx="2212579" cy="221634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/>
          <p:cNvSpPr txBox="1"/>
          <p:nvPr/>
        </p:nvSpPr>
        <p:spPr>
          <a:xfrm>
            <a:off x="11710383" y="482860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ea typeface="Cambria Math" panose="02040503050406030204" pitchFamily="18" charset="0"/>
              </a:rPr>
              <a:t>1</a:t>
            </a:r>
            <a:endParaRPr lang="zh-TW" altLang="en-US" b="1" dirty="0">
              <a:solidFill>
                <a:srgbClr val="FF0000"/>
              </a:solidFill>
              <a:ea typeface="標楷體" panose="03000509000000000000" pitchFamily="65" charset="-12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910818" y="3539870"/>
            <a:ext cx="604912" cy="295483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/>
          <p:cNvSpPr txBox="1"/>
          <p:nvPr/>
        </p:nvSpPr>
        <p:spPr>
          <a:xfrm>
            <a:off x="4670273" y="352061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ea typeface="Cambria Math" panose="02040503050406030204" pitchFamily="18" charset="0"/>
              </a:rPr>
              <a:t>2</a:t>
            </a:r>
            <a:endParaRPr lang="zh-TW" altLang="en-US" b="1" dirty="0">
              <a:solidFill>
                <a:srgbClr val="FF0000"/>
              </a:solidFill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47519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838200" y="2651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zh-TW" dirty="0"/>
              <a:t>Add IP</a:t>
            </a:r>
          </a:p>
        </p:txBody>
      </p:sp>
    </p:spTree>
    <p:extLst>
      <p:ext uri="{BB962C8B-B14F-4D97-AF65-F5344CB8AC3E}">
        <p14:creationId xmlns:p14="http://schemas.microsoft.com/office/powerpoint/2010/main" val="378708773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6171766" y="5124089"/>
            <a:ext cx="798380" cy="215661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5731614" y="372453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ea typeface="Cambria Math" panose="02040503050406030204" pitchFamily="18" charset="0"/>
              </a:rPr>
              <a:t>3</a:t>
            </a:r>
            <a:endParaRPr lang="zh-TW" altLang="en-US" b="1" dirty="0">
              <a:solidFill>
                <a:srgbClr val="FF0000"/>
              </a:solidFill>
              <a:ea typeface="標楷體" panose="03000509000000000000" pitchFamily="65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9216450" y="4491395"/>
            <a:ext cx="2212579" cy="221634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11429029" y="441754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ea typeface="Cambria Math" panose="02040503050406030204" pitchFamily="18" charset="0"/>
              </a:rPr>
              <a:t>1</a:t>
            </a:r>
            <a:endParaRPr lang="zh-TW" altLang="en-US" b="1" dirty="0">
              <a:solidFill>
                <a:srgbClr val="FF0000"/>
              </a:solidFill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17535302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6171766" y="5124089"/>
            <a:ext cx="798380" cy="215661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5731614" y="372453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ea typeface="Cambria Math" panose="02040503050406030204" pitchFamily="18" charset="0"/>
              </a:rPr>
              <a:t>3</a:t>
            </a:r>
            <a:endParaRPr lang="zh-TW" altLang="en-US" b="1" dirty="0">
              <a:solidFill>
                <a:srgbClr val="FF0000"/>
              </a:solidFill>
              <a:ea typeface="標楷體" panose="03000509000000000000" pitchFamily="65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9146112" y="4093868"/>
            <a:ext cx="2212579" cy="221634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11358691" y="402001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ea typeface="Cambria Math" panose="02040503050406030204" pitchFamily="18" charset="0"/>
              </a:rPr>
              <a:t>2</a:t>
            </a:r>
            <a:endParaRPr lang="zh-TW" altLang="en-US" b="1" dirty="0">
              <a:solidFill>
                <a:srgbClr val="FF0000"/>
              </a:solidFill>
              <a:ea typeface="標楷體" panose="03000509000000000000" pitchFamily="65" charset="-12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9552335" y="3872278"/>
            <a:ext cx="2212579" cy="221634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/>
          <p:cNvSpPr txBox="1"/>
          <p:nvPr/>
        </p:nvSpPr>
        <p:spPr>
          <a:xfrm>
            <a:off x="11764914" y="379842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ea typeface="Cambria Math" panose="02040503050406030204" pitchFamily="18" charset="0"/>
              </a:rPr>
              <a:t>1</a:t>
            </a:r>
            <a:endParaRPr lang="zh-TW" altLang="en-US" b="1" dirty="0">
              <a:solidFill>
                <a:srgbClr val="FF0000"/>
              </a:solidFill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319791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838200" y="2651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zh-TW" altLang="en-US" dirty="0"/>
              <a:t>與底板連線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51413926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6171766" y="5124089"/>
            <a:ext cx="798380" cy="215661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5731614" y="372453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ea typeface="Cambria Math" panose="02040503050406030204" pitchFamily="18" charset="0"/>
              </a:rPr>
              <a:t>3</a:t>
            </a:r>
            <a:endParaRPr lang="zh-TW" altLang="en-US" b="1" dirty="0">
              <a:solidFill>
                <a:srgbClr val="FF0000"/>
              </a:solidFill>
              <a:ea typeface="標楷體" panose="03000509000000000000" pitchFamily="65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087" y="1885071"/>
            <a:ext cx="6478358" cy="4060067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7570530" y="1589588"/>
            <a:ext cx="2212579" cy="221634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/>
          <p:cNvSpPr txBox="1"/>
          <p:nvPr/>
        </p:nvSpPr>
        <p:spPr>
          <a:xfrm>
            <a:off x="9783109" y="151573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ea typeface="Cambria Math" panose="02040503050406030204" pitchFamily="18" charset="0"/>
              </a:rPr>
              <a:t>1</a:t>
            </a:r>
            <a:endParaRPr lang="zh-TW" altLang="en-US" b="1" dirty="0">
              <a:solidFill>
                <a:srgbClr val="FF0000"/>
              </a:solidFill>
              <a:ea typeface="標楷體" panose="03000509000000000000" pitchFamily="65" charset="-12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943453" y="2732934"/>
            <a:ext cx="2212579" cy="221634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/>
          <p:cNvSpPr txBox="1"/>
          <p:nvPr/>
        </p:nvSpPr>
        <p:spPr>
          <a:xfrm>
            <a:off x="4156032" y="265908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ea typeface="Cambria Math" panose="02040503050406030204" pitchFamily="18" charset="0"/>
              </a:rPr>
              <a:t>2</a:t>
            </a:r>
            <a:endParaRPr lang="zh-TW" altLang="en-US" b="1" dirty="0">
              <a:solidFill>
                <a:srgbClr val="FF0000"/>
              </a:solidFill>
              <a:ea typeface="標楷體" panose="03000509000000000000" pitchFamily="65" charset="-12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808763" y="5602851"/>
            <a:ext cx="521196" cy="295483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/>
          <p:cNvSpPr txBox="1"/>
          <p:nvPr/>
        </p:nvSpPr>
        <p:spPr>
          <a:xfrm>
            <a:off x="7329959" y="560285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ea typeface="Cambria Math" panose="02040503050406030204" pitchFamily="18" charset="0"/>
              </a:rPr>
              <a:t>3</a:t>
            </a:r>
            <a:endParaRPr lang="zh-TW" altLang="en-US" b="1" dirty="0">
              <a:solidFill>
                <a:srgbClr val="FF0000"/>
              </a:solidFill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15228971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6171766" y="5124089"/>
            <a:ext cx="798380" cy="215661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5731614" y="372453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ea typeface="Cambria Math" panose="02040503050406030204" pitchFamily="18" charset="0"/>
              </a:rPr>
              <a:t>3</a:t>
            </a:r>
            <a:endParaRPr lang="zh-TW" altLang="en-US" b="1" dirty="0">
              <a:solidFill>
                <a:srgbClr val="FF0000"/>
              </a:solidFill>
              <a:ea typeface="標楷體" panose="03000509000000000000" pitchFamily="65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35314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6171766" y="5124089"/>
            <a:ext cx="798380" cy="215661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5731614" y="372453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ea typeface="Cambria Math" panose="02040503050406030204" pitchFamily="18" charset="0"/>
              </a:rPr>
              <a:t>3</a:t>
            </a:r>
            <a:endParaRPr lang="zh-TW" altLang="en-US" b="1" dirty="0">
              <a:solidFill>
                <a:srgbClr val="FF0000"/>
              </a:solidFill>
              <a:ea typeface="標楷體" panose="03000509000000000000" pitchFamily="65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9413398" y="3613719"/>
            <a:ext cx="2212579" cy="221634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11625977" y="353987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ea typeface="Cambria Math" panose="02040503050406030204" pitchFamily="18" charset="0"/>
              </a:rPr>
              <a:t>1</a:t>
            </a:r>
            <a:endParaRPr lang="zh-TW" altLang="en-US" b="1" dirty="0">
              <a:solidFill>
                <a:srgbClr val="FF0000"/>
              </a:solidFill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04582794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6171766" y="5124089"/>
            <a:ext cx="798380" cy="215661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5731614" y="372453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ea typeface="Cambria Math" panose="02040503050406030204" pitchFamily="18" charset="0"/>
              </a:rPr>
              <a:t>3</a:t>
            </a:r>
            <a:endParaRPr lang="zh-TW" altLang="en-US" b="1" dirty="0">
              <a:solidFill>
                <a:srgbClr val="FF0000"/>
              </a:solidFill>
              <a:ea typeface="標楷體" panose="03000509000000000000" pitchFamily="65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3172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838200" y="2651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zh-TW" altLang="en-US" dirty="0"/>
              <a:t>完成封裝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3501559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7462" y="914400"/>
            <a:ext cx="7077075" cy="50292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7258001" y="5563518"/>
            <a:ext cx="718211" cy="266742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6863433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6171766" y="5124089"/>
            <a:ext cx="798380" cy="215661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5731614" y="372453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ea typeface="Cambria Math" panose="02040503050406030204" pitchFamily="18" charset="0"/>
              </a:rPr>
              <a:t>3</a:t>
            </a:r>
            <a:endParaRPr lang="zh-TW" altLang="en-US" b="1" dirty="0">
              <a:solidFill>
                <a:srgbClr val="FF0000"/>
              </a:solidFill>
              <a:ea typeface="標楷體" panose="03000509000000000000" pitchFamily="65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-251107" y="3056490"/>
            <a:ext cx="2212579" cy="221634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1961472" y="298264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ea typeface="Cambria Math" panose="02040503050406030204" pitchFamily="18" charset="0"/>
              </a:rPr>
              <a:t>1</a:t>
            </a:r>
            <a:endParaRPr lang="zh-TW" altLang="en-US" b="1" dirty="0">
              <a:solidFill>
                <a:srgbClr val="FF0000"/>
              </a:solidFill>
              <a:ea typeface="標楷體" panose="03000509000000000000" pitchFamily="65" charset="-12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880295" y="5155084"/>
            <a:ext cx="788165" cy="295483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/>
          <p:cNvSpPr txBox="1"/>
          <p:nvPr/>
        </p:nvSpPr>
        <p:spPr>
          <a:xfrm>
            <a:off x="6668460" y="515508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ea typeface="Cambria Math" panose="02040503050406030204" pitchFamily="18" charset="0"/>
              </a:rPr>
              <a:t>2</a:t>
            </a:r>
            <a:endParaRPr lang="zh-TW" altLang="en-US" b="1" dirty="0">
              <a:solidFill>
                <a:srgbClr val="FF0000"/>
              </a:solidFill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26636206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6171766" y="5124089"/>
            <a:ext cx="798380" cy="215661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5731614" y="372453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ea typeface="Cambria Math" panose="02040503050406030204" pitchFamily="18" charset="0"/>
              </a:rPr>
              <a:t>3</a:t>
            </a:r>
            <a:endParaRPr lang="zh-TW" altLang="en-US" b="1" dirty="0">
              <a:solidFill>
                <a:srgbClr val="FF0000"/>
              </a:solidFill>
              <a:ea typeface="標楷體" panose="03000509000000000000" pitchFamily="65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6328" y="2023475"/>
            <a:ext cx="5010150" cy="2276475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2321169" y="1537179"/>
            <a:ext cx="1061140" cy="193147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/>
          <p:cNvSpPr txBox="1"/>
          <p:nvPr/>
        </p:nvSpPr>
        <p:spPr>
          <a:xfrm>
            <a:off x="3382309" y="146333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ea typeface="Cambria Math" panose="02040503050406030204" pitchFamily="18" charset="0"/>
              </a:rPr>
              <a:t>1</a:t>
            </a:r>
            <a:endParaRPr lang="zh-TW" altLang="en-US" b="1" dirty="0">
              <a:solidFill>
                <a:srgbClr val="FF0000"/>
              </a:solidFill>
              <a:ea typeface="標楷體" panose="03000509000000000000" pitchFamily="65" charset="-12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519035" y="1815909"/>
            <a:ext cx="2212579" cy="221634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/>
          <p:cNvSpPr txBox="1"/>
          <p:nvPr/>
        </p:nvSpPr>
        <p:spPr>
          <a:xfrm>
            <a:off x="5731614" y="174206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ea typeface="Cambria Math" panose="02040503050406030204" pitchFamily="18" charset="0"/>
              </a:rPr>
              <a:t>2</a:t>
            </a:r>
            <a:endParaRPr lang="zh-TW" altLang="en-US" b="1" dirty="0">
              <a:solidFill>
                <a:srgbClr val="FF0000"/>
              </a:solidFill>
              <a:ea typeface="標楷體" panose="03000509000000000000" pitchFamily="65" charset="-12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970146" y="3475057"/>
            <a:ext cx="2212579" cy="221634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/>
          <p:cNvSpPr txBox="1"/>
          <p:nvPr/>
        </p:nvSpPr>
        <p:spPr>
          <a:xfrm>
            <a:off x="9182725" y="340120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ea typeface="Cambria Math" panose="02040503050406030204" pitchFamily="18" charset="0"/>
              </a:rPr>
              <a:t>3</a:t>
            </a:r>
            <a:endParaRPr lang="zh-TW" altLang="en-US" b="1" dirty="0">
              <a:solidFill>
                <a:srgbClr val="FF0000"/>
              </a:solidFill>
              <a:ea typeface="標楷體" panose="03000509000000000000" pitchFamily="65" charset="-12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9889588" y="3894537"/>
            <a:ext cx="642519" cy="295483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字方塊 14"/>
          <p:cNvSpPr txBox="1"/>
          <p:nvPr/>
        </p:nvSpPr>
        <p:spPr>
          <a:xfrm>
            <a:off x="10532107" y="389453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ea typeface="Cambria Math" panose="02040503050406030204" pitchFamily="18" charset="0"/>
              </a:rPr>
              <a:t>4</a:t>
            </a:r>
            <a:endParaRPr lang="zh-TW" altLang="en-US" b="1" dirty="0">
              <a:solidFill>
                <a:srgbClr val="FF0000"/>
              </a:solidFill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48481104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6171766" y="5124089"/>
            <a:ext cx="798380" cy="215661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5731614" y="372453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ea typeface="Cambria Math" panose="02040503050406030204" pitchFamily="18" charset="0"/>
              </a:rPr>
              <a:t>3</a:t>
            </a:r>
            <a:endParaRPr lang="zh-TW" altLang="en-US" b="1" dirty="0">
              <a:solidFill>
                <a:srgbClr val="FF0000"/>
              </a:solidFill>
              <a:ea typeface="標楷體" panose="03000509000000000000" pitchFamily="65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23277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838200" y="2651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zh-TW" altLang="en-US" dirty="0"/>
              <a:t>建立</a:t>
            </a:r>
            <a:r>
              <a:rPr lang="en-US" altLang="zh-TW" dirty="0"/>
              <a:t>.</a:t>
            </a:r>
            <a:r>
              <a:rPr lang="en-US" altLang="zh-TW" dirty="0" err="1"/>
              <a:t>xdc</a:t>
            </a:r>
            <a:r>
              <a:rPr lang="zh-TW" altLang="en-US" dirty="0"/>
              <a:t>檔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71246283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6171766" y="5124089"/>
            <a:ext cx="798380" cy="215661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5731614" y="372453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ea typeface="Cambria Math" panose="02040503050406030204" pitchFamily="18" charset="0"/>
              </a:rPr>
              <a:t>3</a:t>
            </a:r>
            <a:endParaRPr lang="zh-TW" altLang="en-US" b="1" dirty="0">
              <a:solidFill>
                <a:srgbClr val="FF0000"/>
              </a:solidFill>
              <a:ea typeface="標楷體" panose="03000509000000000000" pitchFamily="65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7425" y="909637"/>
            <a:ext cx="7677150" cy="503872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095811" y="2021604"/>
            <a:ext cx="2212579" cy="221634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6308390" y="194775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ea typeface="Cambria Math" panose="02040503050406030204" pitchFamily="18" charset="0"/>
              </a:rPr>
              <a:t>1</a:t>
            </a:r>
            <a:endParaRPr lang="zh-TW" altLang="en-US" b="1" dirty="0">
              <a:solidFill>
                <a:srgbClr val="FF0000"/>
              </a:solidFill>
              <a:ea typeface="標楷體" panose="03000509000000000000" pitchFamily="65" charset="-12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7462786" y="5578986"/>
            <a:ext cx="921559" cy="295483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8398555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6171766" y="5124089"/>
            <a:ext cx="798380" cy="215661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5731614" y="372453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ea typeface="Cambria Math" panose="02040503050406030204" pitchFamily="18" charset="0"/>
              </a:rPr>
              <a:t>3</a:t>
            </a:r>
            <a:endParaRPr lang="zh-TW" altLang="en-US" b="1" dirty="0">
              <a:solidFill>
                <a:srgbClr val="FF0000"/>
              </a:solidFill>
              <a:ea typeface="標楷體" panose="03000509000000000000" pitchFamily="65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7425" y="909637"/>
            <a:ext cx="7677150" cy="5038725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9612" y="2386012"/>
            <a:ext cx="3152775" cy="2085975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5158122" y="3502902"/>
            <a:ext cx="2212579" cy="221634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/>
          <p:cNvSpPr txBox="1"/>
          <p:nvPr/>
        </p:nvSpPr>
        <p:spPr>
          <a:xfrm>
            <a:off x="7370701" y="342905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ea typeface="Cambria Math" panose="02040503050406030204" pitchFamily="18" charset="0"/>
              </a:rPr>
              <a:t>2</a:t>
            </a:r>
            <a:endParaRPr lang="zh-TW" altLang="en-US" b="1" dirty="0">
              <a:solidFill>
                <a:srgbClr val="FF0000"/>
              </a:solidFill>
              <a:ea typeface="標楷體" panose="03000509000000000000" pitchFamily="65" charset="-12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625324" y="4124436"/>
            <a:ext cx="2212579" cy="221634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/>
          <p:cNvSpPr txBox="1"/>
          <p:nvPr/>
        </p:nvSpPr>
        <p:spPr>
          <a:xfrm>
            <a:off x="6837903" y="405058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ea typeface="Cambria Math" panose="02040503050406030204" pitchFamily="18" charset="0"/>
              </a:rPr>
              <a:t>3</a:t>
            </a:r>
            <a:endParaRPr lang="zh-TW" altLang="en-US" b="1" dirty="0">
              <a:solidFill>
                <a:srgbClr val="FF0000"/>
              </a:solidFill>
              <a:ea typeface="標楷體" panose="03000509000000000000" pitchFamily="65" charset="-12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033300" y="4761070"/>
            <a:ext cx="2212579" cy="221634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/>
          <p:cNvSpPr txBox="1"/>
          <p:nvPr/>
        </p:nvSpPr>
        <p:spPr>
          <a:xfrm>
            <a:off x="8245879" y="468722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ea typeface="Cambria Math" panose="02040503050406030204" pitchFamily="18" charset="0"/>
              </a:rPr>
              <a:t>1</a:t>
            </a:r>
            <a:endParaRPr lang="zh-TW" altLang="en-US" b="1" dirty="0">
              <a:solidFill>
                <a:srgbClr val="FF0000"/>
              </a:solidFill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74819126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6171766" y="5124089"/>
            <a:ext cx="798380" cy="215661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5731614" y="372453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ea typeface="Cambria Math" panose="02040503050406030204" pitchFamily="18" charset="0"/>
              </a:rPr>
              <a:t>3</a:t>
            </a:r>
            <a:endParaRPr lang="zh-TW" altLang="en-US" b="1" dirty="0">
              <a:solidFill>
                <a:srgbClr val="FF0000"/>
              </a:solidFill>
              <a:ea typeface="標楷體" panose="03000509000000000000" pitchFamily="65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7425" y="909637"/>
            <a:ext cx="7677150" cy="503872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6171766" y="4744615"/>
            <a:ext cx="2212579" cy="221634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8384345" y="467076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ea typeface="Cambria Math" panose="02040503050406030204" pitchFamily="18" charset="0"/>
              </a:rPr>
              <a:t>1</a:t>
            </a:r>
            <a:endParaRPr lang="zh-TW" altLang="en-US" b="1" dirty="0">
              <a:solidFill>
                <a:srgbClr val="FF0000"/>
              </a:solidFill>
              <a:ea typeface="標楷體" panose="03000509000000000000" pitchFamily="65" charset="-120"/>
            </a:endParaRPr>
          </a:p>
        </p:txBody>
      </p:sp>
      <p:sp>
        <p:nvSpPr>
          <p:cNvPr id="9" name="矩形 8"/>
          <p:cNvSpPr/>
          <p:nvPr/>
        </p:nvSpPr>
        <p:spPr>
          <a:xfrm flipV="1">
            <a:off x="8289103" y="5584100"/>
            <a:ext cx="793855" cy="179595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8280789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6171766" y="5124089"/>
            <a:ext cx="798380" cy="215661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5731614" y="372453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ea typeface="Cambria Math" panose="02040503050406030204" pitchFamily="18" charset="0"/>
              </a:rPr>
              <a:t>3</a:t>
            </a:r>
            <a:endParaRPr lang="zh-TW" altLang="en-US" b="1" dirty="0">
              <a:solidFill>
                <a:srgbClr val="FF0000"/>
              </a:solidFill>
              <a:ea typeface="標楷體" panose="03000509000000000000" pitchFamily="65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6033300" y="1604374"/>
            <a:ext cx="5417802" cy="3735376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335087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6171766" y="5124089"/>
            <a:ext cx="798380" cy="215661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5731614" y="372453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ea typeface="Cambria Math" panose="02040503050406030204" pitchFamily="18" charset="0"/>
              </a:rPr>
              <a:t>3</a:t>
            </a:r>
            <a:endParaRPr lang="zh-TW" altLang="en-US" b="1" dirty="0">
              <a:solidFill>
                <a:srgbClr val="FF0000"/>
              </a:solidFill>
              <a:ea typeface="標楷體" panose="03000509000000000000" pitchFamily="65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0" y="5339750"/>
            <a:ext cx="2212579" cy="221634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2212579" y="526590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ea typeface="Cambria Math" panose="02040503050406030204" pitchFamily="18" charset="0"/>
              </a:rPr>
              <a:t>1</a:t>
            </a:r>
            <a:endParaRPr lang="zh-TW" altLang="en-US" b="1" dirty="0">
              <a:solidFill>
                <a:srgbClr val="FF0000"/>
              </a:solidFill>
              <a:ea typeface="標楷體" panose="03000509000000000000" pitchFamily="65" charset="-12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455881" y="2831407"/>
            <a:ext cx="2212579" cy="221634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/>
          <p:cNvSpPr txBox="1"/>
          <p:nvPr/>
        </p:nvSpPr>
        <p:spPr>
          <a:xfrm>
            <a:off x="6668460" y="275755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ea typeface="Cambria Math" panose="02040503050406030204" pitchFamily="18" charset="0"/>
              </a:rPr>
              <a:t>2</a:t>
            </a:r>
            <a:endParaRPr lang="zh-TW" altLang="en-US" b="1" dirty="0">
              <a:solidFill>
                <a:srgbClr val="FF0000"/>
              </a:solidFill>
              <a:ea typeface="標楷體" panose="03000509000000000000" pitchFamily="65" charset="-12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6266158" y="4098262"/>
            <a:ext cx="804603" cy="230422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文字方塊 13"/>
          <p:cNvSpPr txBox="1"/>
          <p:nvPr/>
        </p:nvSpPr>
        <p:spPr>
          <a:xfrm>
            <a:off x="6769075" y="380277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ea typeface="Cambria Math" panose="02040503050406030204" pitchFamily="18" charset="0"/>
              </a:rPr>
              <a:t>3</a:t>
            </a:r>
            <a:endParaRPr lang="zh-TW" altLang="en-US" b="1" dirty="0">
              <a:solidFill>
                <a:srgbClr val="FF0000"/>
              </a:solidFill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16200885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6171766" y="5124089"/>
            <a:ext cx="798380" cy="215661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5731614" y="372453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ea typeface="Cambria Math" panose="02040503050406030204" pitchFamily="18" charset="0"/>
              </a:rPr>
              <a:t>3</a:t>
            </a:r>
            <a:endParaRPr lang="zh-TW" altLang="en-US" b="1" dirty="0">
              <a:solidFill>
                <a:srgbClr val="FF0000"/>
              </a:solidFill>
              <a:ea typeface="標楷體" panose="03000509000000000000" pitchFamily="65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0301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7462" y="914400"/>
            <a:ext cx="7077075" cy="50292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3391080" y="1828799"/>
            <a:ext cx="6243457" cy="288775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7216048" y="5550664"/>
            <a:ext cx="771181" cy="288775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3089394" y="160385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</a:rPr>
              <a:t>1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7065205" y="518133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>
                <a:solidFill>
                  <a:srgbClr val="FF0000"/>
                </a:solidFill>
              </a:rPr>
              <a:t>2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314874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6171766" y="5124089"/>
            <a:ext cx="798380" cy="215661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5731614" y="372453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ea typeface="Cambria Math" panose="02040503050406030204" pitchFamily="18" charset="0"/>
              </a:rPr>
              <a:t>3</a:t>
            </a:r>
            <a:endParaRPr lang="zh-TW" altLang="en-US" b="1" dirty="0">
              <a:solidFill>
                <a:srgbClr val="FF0000"/>
              </a:solidFill>
              <a:ea typeface="標楷體" panose="03000509000000000000" pitchFamily="65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3519035" y="960404"/>
            <a:ext cx="2212579" cy="221634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5731614" y="88655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ea typeface="Cambria Math" panose="02040503050406030204" pitchFamily="18" charset="0"/>
              </a:rPr>
              <a:t>1</a:t>
            </a:r>
            <a:endParaRPr lang="zh-TW" altLang="en-US" b="1" dirty="0">
              <a:solidFill>
                <a:srgbClr val="FF0000"/>
              </a:solidFill>
              <a:ea typeface="標楷體" panose="03000509000000000000" pitchFamily="65" charset="-12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3820721" y="1218919"/>
            <a:ext cx="2212579" cy="221634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/>
          <p:cNvSpPr txBox="1"/>
          <p:nvPr/>
        </p:nvSpPr>
        <p:spPr>
          <a:xfrm>
            <a:off x="6033300" y="114507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ea typeface="Cambria Math" panose="02040503050406030204" pitchFamily="18" charset="0"/>
              </a:rPr>
              <a:t>2</a:t>
            </a:r>
            <a:endParaRPr lang="zh-TW" altLang="en-US" b="1" dirty="0">
              <a:solidFill>
                <a:srgbClr val="FF0000"/>
              </a:solidFill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46282328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838200" y="2651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zh-TW" altLang="en-US" dirty="0"/>
              <a:t>燒錄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87917705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6171766" y="5124089"/>
            <a:ext cx="798380" cy="215661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5731614" y="372453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ea typeface="Cambria Math" panose="02040503050406030204" pitchFamily="18" charset="0"/>
              </a:rPr>
              <a:t>3</a:t>
            </a:r>
            <a:endParaRPr lang="zh-TW" altLang="en-US" b="1" dirty="0">
              <a:solidFill>
                <a:srgbClr val="FF0000"/>
              </a:solidFill>
              <a:ea typeface="標楷體" panose="03000509000000000000" pitchFamily="65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2190608" y="2296483"/>
            <a:ext cx="2212579" cy="221634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4403187" y="22226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>
                <a:solidFill>
                  <a:srgbClr val="FF0000"/>
                </a:solidFill>
                <a:ea typeface="標楷體" panose="03000509000000000000" pitchFamily="65" charset="-120"/>
              </a:rPr>
              <a:t>1</a:t>
            </a:r>
            <a:endParaRPr lang="zh-TW" altLang="en-US" b="1" dirty="0">
              <a:solidFill>
                <a:srgbClr val="FF0000"/>
              </a:solidFill>
              <a:ea typeface="標楷體" panose="03000509000000000000" pitchFamily="65" charset="-12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3820721" y="2665815"/>
            <a:ext cx="2212579" cy="221634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/>
          <p:cNvSpPr txBox="1"/>
          <p:nvPr/>
        </p:nvSpPr>
        <p:spPr>
          <a:xfrm>
            <a:off x="6033300" y="259196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ea typeface="Cambria Math" panose="02040503050406030204" pitchFamily="18" charset="0"/>
              </a:rPr>
              <a:t>2</a:t>
            </a:r>
            <a:endParaRPr lang="zh-TW" altLang="en-US" b="1" dirty="0">
              <a:solidFill>
                <a:srgbClr val="FF0000"/>
              </a:solidFill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13351234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838200" y="2651125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zh-TW" dirty="0" smtClean="0"/>
              <a:t>Debug</a:t>
            </a:r>
            <a:r>
              <a:rPr lang="zh-TW" altLang="en-US" dirty="0" smtClean="0"/>
              <a:t> </a:t>
            </a:r>
            <a:r>
              <a:rPr lang="en-US" altLang="zh-TW" dirty="0" smtClean="0"/>
              <a:t>record</a:t>
            </a:r>
            <a:br>
              <a:rPr lang="en-US" altLang="zh-TW" dirty="0" smtClean="0"/>
            </a:br>
            <a:r>
              <a:rPr lang="en-US" altLang="zh-TW" dirty="0" smtClean="0"/>
              <a:t>1- </a:t>
            </a:r>
            <a:r>
              <a:rPr lang="zh-TW" altLang="en-US" dirty="0" smtClean="0"/>
              <a:t>如何開啟</a:t>
            </a:r>
            <a:r>
              <a:rPr lang="en-US" altLang="zh-TW" dirty="0" smtClean="0"/>
              <a:t>IP</a:t>
            </a:r>
            <a:r>
              <a:rPr lang="zh-TW" altLang="en-US" dirty="0" smtClean="0"/>
              <a:t>的專案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>2- </a:t>
            </a:r>
            <a:r>
              <a:rPr lang="zh-TW" altLang="en-US" dirty="0" smtClean="0"/>
              <a:t>修改過</a:t>
            </a:r>
            <a:r>
              <a:rPr lang="en-US" altLang="zh-TW" dirty="0" smtClean="0"/>
              <a:t>IP</a:t>
            </a:r>
            <a:r>
              <a:rPr lang="zh-TW" altLang="en-US" dirty="0" smtClean="0"/>
              <a:t>一定要刷新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74352705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7" y="67055"/>
            <a:ext cx="7143750" cy="261937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260404" y="1579464"/>
            <a:ext cx="3265532" cy="189782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3425429" y="1939698"/>
            <a:ext cx="3561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>
                <a:solidFill>
                  <a:srgbClr val="FF0000"/>
                </a:solidFill>
                <a:ea typeface="標楷體" panose="03000509000000000000" pitchFamily="65" charset="-120"/>
              </a:rPr>
              <a:t>1.Copy the path for open </a:t>
            </a:r>
            <a:r>
              <a:rPr lang="en-US" altLang="zh-TW" b="1" dirty="0" err="1" smtClean="0">
                <a:solidFill>
                  <a:srgbClr val="FF0000"/>
                </a:solidFill>
                <a:ea typeface="標楷體" panose="03000509000000000000" pitchFamily="65" charset="-120"/>
              </a:rPr>
              <a:t>ip.vhd</a:t>
            </a:r>
            <a:r>
              <a:rPr lang="en-US" altLang="zh-TW" b="1" dirty="0" smtClean="0">
                <a:solidFill>
                  <a:srgbClr val="FF0000"/>
                </a:solidFill>
                <a:ea typeface="標楷體" panose="03000509000000000000" pitchFamily="65" charset="-120"/>
              </a:rPr>
              <a:t> file</a:t>
            </a:r>
            <a:endParaRPr lang="zh-TW" altLang="en-US" b="1" dirty="0">
              <a:solidFill>
                <a:srgbClr val="FF0000"/>
              </a:solidFill>
              <a:ea typeface="標楷體" panose="03000509000000000000" pitchFamily="65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1986" y="2234242"/>
            <a:ext cx="8220014" cy="4623758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3971986" y="2581874"/>
            <a:ext cx="1152105" cy="169952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/>
          <p:cNvSpPr txBox="1"/>
          <p:nvPr/>
        </p:nvSpPr>
        <p:spPr>
          <a:xfrm>
            <a:off x="5187718" y="2487550"/>
            <a:ext cx="1896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>
                <a:solidFill>
                  <a:srgbClr val="FF0000"/>
                </a:solidFill>
                <a:ea typeface="標楷體" panose="03000509000000000000" pitchFamily="65" charset="-120"/>
              </a:rPr>
              <a:t>2. open </a:t>
            </a:r>
            <a:r>
              <a:rPr lang="en-US" altLang="zh-TW" b="1" dirty="0" err="1" smtClean="0">
                <a:solidFill>
                  <a:srgbClr val="FF0000"/>
                </a:solidFill>
                <a:ea typeface="標楷體" panose="03000509000000000000" pitchFamily="65" charset="-120"/>
              </a:rPr>
              <a:t>ip.vhd</a:t>
            </a:r>
            <a:r>
              <a:rPr lang="en-US" altLang="zh-TW" b="1" dirty="0" smtClean="0">
                <a:solidFill>
                  <a:srgbClr val="FF0000"/>
                </a:solidFill>
                <a:ea typeface="標楷體" panose="03000509000000000000" pitchFamily="65" charset="-120"/>
              </a:rPr>
              <a:t> file</a:t>
            </a:r>
            <a:endParaRPr lang="zh-TW" altLang="en-US" b="1" dirty="0">
              <a:solidFill>
                <a:srgbClr val="FF0000"/>
              </a:solidFill>
              <a:ea typeface="標楷體" panose="03000509000000000000" pitchFamily="65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7" y="3063501"/>
            <a:ext cx="9052152" cy="4234584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1260404" y="6773023"/>
            <a:ext cx="1939996" cy="231626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/>
          <p:cNvSpPr txBox="1"/>
          <p:nvPr/>
        </p:nvSpPr>
        <p:spPr>
          <a:xfrm>
            <a:off x="3200400" y="6432520"/>
            <a:ext cx="2476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ea typeface="標楷體" panose="03000509000000000000" pitchFamily="65" charset="-120"/>
              </a:rPr>
              <a:t>3</a:t>
            </a:r>
            <a:r>
              <a:rPr lang="en-US" altLang="zh-TW" b="1" dirty="0" smtClean="0">
                <a:solidFill>
                  <a:srgbClr val="FF0000"/>
                </a:solidFill>
                <a:ea typeface="標楷體" panose="03000509000000000000" pitchFamily="65" charset="-120"/>
              </a:rPr>
              <a:t>. Paste the path(</a:t>
            </a:r>
            <a:r>
              <a:rPr lang="en-US" altLang="zh-TW" b="1" dirty="0" err="1" smtClean="0">
                <a:solidFill>
                  <a:srgbClr val="FF0000"/>
                </a:solidFill>
                <a:ea typeface="標楷體" panose="03000509000000000000" pitchFamily="65" charset="-120"/>
              </a:rPr>
              <a:t>ctrl+v</a:t>
            </a:r>
            <a:r>
              <a:rPr lang="en-US" altLang="zh-TW" b="1" dirty="0" smtClean="0">
                <a:solidFill>
                  <a:srgbClr val="FF0000"/>
                </a:solidFill>
                <a:ea typeface="標楷體" panose="03000509000000000000" pitchFamily="65" charset="-120"/>
              </a:rPr>
              <a:t>)</a:t>
            </a:r>
            <a:endParaRPr lang="zh-TW" altLang="en-US" b="1" dirty="0">
              <a:solidFill>
                <a:srgbClr val="FF0000"/>
              </a:solidFill>
              <a:ea typeface="標楷體" panose="03000509000000000000" pitchFamily="65" charset="-12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76199" y="3498119"/>
            <a:ext cx="1100843" cy="193987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/>
          <p:cNvSpPr txBox="1"/>
          <p:nvPr/>
        </p:nvSpPr>
        <p:spPr>
          <a:xfrm>
            <a:off x="750096" y="3692106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>
                <a:solidFill>
                  <a:srgbClr val="FF0000"/>
                </a:solidFill>
                <a:ea typeface="標楷體" panose="03000509000000000000" pitchFamily="65" charset="-120"/>
              </a:rPr>
              <a:t>4.click</a:t>
            </a:r>
            <a:endParaRPr lang="zh-TW" altLang="en-US" b="1" dirty="0">
              <a:solidFill>
                <a:srgbClr val="FF0000"/>
              </a:solidFill>
              <a:ea typeface="標楷體" panose="03000509000000000000" pitchFamily="65" charset="-12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82811" y="3392277"/>
            <a:ext cx="4286250" cy="2038350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3701195" y="5154940"/>
            <a:ext cx="1871469" cy="193438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字方塊 14"/>
          <p:cNvSpPr txBox="1"/>
          <p:nvPr/>
        </p:nvSpPr>
        <p:spPr>
          <a:xfrm>
            <a:off x="5599742" y="5033191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>
                <a:solidFill>
                  <a:srgbClr val="FF0000"/>
                </a:solidFill>
                <a:ea typeface="標楷體" panose="03000509000000000000" pitchFamily="65" charset="-120"/>
              </a:rPr>
              <a:t>5.</a:t>
            </a:r>
            <a:endParaRPr lang="zh-TW" altLang="en-US" b="1" dirty="0">
              <a:solidFill>
                <a:srgbClr val="FF0000"/>
              </a:solidFill>
              <a:ea typeface="標楷體" panose="03000509000000000000" pitchFamily="65" charset="-120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7401464" y="655608"/>
            <a:ext cx="31114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 smtClean="0"/>
              <a:t>Open .</a:t>
            </a:r>
            <a:r>
              <a:rPr lang="en-US" altLang="zh-TW" sz="2400" dirty="0" err="1" smtClean="0"/>
              <a:t>vhd</a:t>
            </a:r>
            <a:r>
              <a:rPr lang="en-US" altLang="zh-TW" sz="2400" dirty="0" smtClean="0"/>
              <a:t> </a:t>
            </a:r>
            <a:r>
              <a:rPr lang="zh-TW" altLang="en-US" sz="2400" dirty="0" smtClean="0"/>
              <a:t>底層 </a:t>
            </a:r>
            <a:r>
              <a:rPr lang="en-US" altLang="zh-TW" sz="2400" dirty="0" smtClean="0"/>
              <a:t>&amp;</a:t>
            </a:r>
            <a:r>
              <a:rPr lang="zh-TW" altLang="en-US" sz="2400" dirty="0" smtClean="0"/>
              <a:t> 上層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75420630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6889217" y="2704446"/>
            <a:ext cx="2212579" cy="221634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9101796" y="263059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ea typeface="Cambria Math" panose="02040503050406030204" pitchFamily="18" charset="0"/>
              </a:rPr>
              <a:t>3</a:t>
            </a:r>
            <a:endParaRPr lang="zh-TW" altLang="en-US" b="1" dirty="0">
              <a:solidFill>
                <a:srgbClr val="FF0000"/>
              </a:solidFill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5573000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7462" y="914400"/>
            <a:ext cx="7077075" cy="50292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7216048" y="5550664"/>
            <a:ext cx="771181" cy="288775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614148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7462" y="909637"/>
            <a:ext cx="7077075" cy="503872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7216048" y="5550664"/>
            <a:ext cx="771181" cy="288775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625098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7462" y="914400"/>
            <a:ext cx="7077075" cy="50292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7216048" y="5550664"/>
            <a:ext cx="771181" cy="288775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029987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649</TotalTime>
  <Words>140</Words>
  <Application>Microsoft Office PowerPoint</Application>
  <PresentationFormat>寬螢幕</PresentationFormat>
  <Paragraphs>96</Paragraphs>
  <Slides>65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65</vt:i4>
      </vt:variant>
    </vt:vector>
  </HeadingPairs>
  <TitlesOfParts>
    <vt:vector size="72" baseType="lpstr">
      <vt:lpstr>新細明體</vt:lpstr>
      <vt:lpstr>標楷體</vt:lpstr>
      <vt:lpstr>Arial</vt:lpstr>
      <vt:lpstr>Calibri</vt:lpstr>
      <vt:lpstr>Calibri Light</vt:lpstr>
      <vt:lpstr>Cambria Math</vt:lpstr>
      <vt:lpstr>Office 佈景主題</vt:lpstr>
      <vt:lpstr>4-1. led_test</vt:lpstr>
      <vt:lpstr>PowerPoint 簡報</vt:lpstr>
      <vt:lpstr>建立專案 選擇開發版 和 coding語言 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建立底板選擇開發版</vt:lpstr>
      <vt:lpstr>PowerPoint 簡報</vt:lpstr>
      <vt:lpstr>PowerPoint 簡報</vt:lpstr>
      <vt:lpstr>PowerPoint 簡報</vt:lpstr>
      <vt:lpstr>PowerPoint 簡報</vt:lpstr>
      <vt:lpstr>PowerPoint 簡報</vt:lpstr>
      <vt:lpstr>建立空IP package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IPname.vhd</vt:lpstr>
      <vt:lpstr>PowerPoint 簡報</vt:lpstr>
      <vt:lpstr>PowerPoint 簡報</vt:lpstr>
      <vt:lpstr>PowerPoint 簡報</vt:lpstr>
      <vt:lpstr>PowerPoint 簡報</vt:lpstr>
      <vt:lpstr>IPname_S00_AXI.vhd</vt:lpstr>
      <vt:lpstr>PowerPoint 簡報</vt:lpstr>
      <vt:lpstr>PowerPoint 簡報</vt:lpstr>
      <vt:lpstr>PowerPoint 簡報</vt:lpstr>
      <vt:lpstr>PowerPoint 簡報</vt:lpstr>
      <vt:lpstr>完成IP</vt:lpstr>
      <vt:lpstr>PowerPoint 簡報</vt:lpstr>
      <vt:lpstr>PowerPoint 簡報</vt:lpstr>
      <vt:lpstr>Add IP</vt:lpstr>
      <vt:lpstr>PowerPoint 簡報</vt:lpstr>
      <vt:lpstr>PowerPoint 簡報</vt:lpstr>
      <vt:lpstr>與底板連線</vt:lpstr>
      <vt:lpstr>PowerPoint 簡報</vt:lpstr>
      <vt:lpstr>PowerPoint 簡報</vt:lpstr>
      <vt:lpstr>PowerPoint 簡報</vt:lpstr>
      <vt:lpstr>PowerPoint 簡報</vt:lpstr>
      <vt:lpstr>完成封裝</vt:lpstr>
      <vt:lpstr>PowerPoint 簡報</vt:lpstr>
      <vt:lpstr>PowerPoint 簡報</vt:lpstr>
      <vt:lpstr>PowerPoint 簡報</vt:lpstr>
      <vt:lpstr>建立.xdc檔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燒錄</vt:lpstr>
      <vt:lpstr>PowerPoint 簡報</vt:lpstr>
      <vt:lpstr>Debug record 1- 如何開啟IP的專案 2- 修改過IP一定要刷新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Vivado</dc:title>
  <dc:creator>Student</dc:creator>
  <cp:lastModifiedBy>peter</cp:lastModifiedBy>
  <cp:revision>59</cp:revision>
  <dcterms:created xsi:type="dcterms:W3CDTF">2017-05-08T08:20:33Z</dcterms:created>
  <dcterms:modified xsi:type="dcterms:W3CDTF">2017-06-18T13:15:52Z</dcterms:modified>
</cp:coreProperties>
</file>